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70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C323-3FA3-4ECB-BEF9-B3DDB211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823B8-F474-4EB4-89A1-7F109E55F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B05F-BC07-4DE1-82A2-DE518345E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0831-D0E4-428D-A351-61D15D2F5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5BAB-3116-43D6-BF3C-CFDC12E09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0244D-379E-45DD-820D-4DC2B6AE1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E70B-D87D-4650-BBD4-A10210C0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BF8F-4D43-49A1-8E83-B80F8DA49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F1A9-03B4-433F-A322-FBC5ACDD2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5F9F-B750-4739-8696-C58DC7DA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7B16-2F11-40C9-9812-AF13F4BB7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C76A29-7E06-4E11-A991-6CE83B93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00200" y="2286000"/>
            <a:ext cx="62484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FF"/>
                </a:solidFill>
                <a:latin typeface="Cambria" pitchFamily="16" charset="0"/>
              </a:rPr>
              <a:t>Быть  здоровыми всегда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FF"/>
                </a:solidFill>
                <a:latin typeface="Cambria" pitchFamily="16" charset="0"/>
              </a:rPr>
              <a:t>Мы научим без труда!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352800"/>
            <a:ext cx="2208213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48000" y="4495800"/>
            <a:ext cx="3962400" cy="86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FF"/>
                </a:solidFill>
              </a:rPr>
              <a:t>Выполнили</a:t>
            </a:r>
            <a:r>
              <a:rPr lang="ru-RU" sz="2000" b="1">
                <a:solidFill>
                  <a:srgbClr val="000000"/>
                </a:solidFill>
              </a:rPr>
              <a:t>: </a:t>
            </a:r>
            <a:r>
              <a:rPr lang="ru-RU" sz="2000" b="1">
                <a:solidFill>
                  <a:srgbClr val="0000FF"/>
                </a:solidFill>
              </a:rPr>
              <a:t>Рощина О.И.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FF"/>
                </a:solidFill>
              </a:rPr>
              <a:t>	          Кузьмина К.Б.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143000"/>
            <a:ext cx="1905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066800"/>
            <a:ext cx="16002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3400" y="838200"/>
            <a:ext cx="4572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Тот, кто кашу кушает,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Маму с папой слушает,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Вырастает сильным,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Здоровым и красивым.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057400"/>
            <a:ext cx="5105400" cy="506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838200"/>
            <a:ext cx="1752600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819400"/>
            <a:ext cx="4191000" cy="330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685800"/>
            <a:ext cx="5867400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Comic Sans MS" pitchFamily="64" charset="0"/>
              </a:rPr>
              <a:t>Отзвенел звоночек,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Comic Sans MS" pitchFamily="64" charset="0"/>
              </a:rPr>
              <a:t>Спать пора, цветочек.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Comic Sans MS" pitchFamily="64" charset="0"/>
              </a:rPr>
              <a:t>Солнышко уснуло,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Comic Sans MS" pitchFamily="64" charset="0"/>
              </a:rPr>
              <a:t>Тучка спать легла,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Comic Sans MS" pitchFamily="64" charset="0"/>
              </a:rPr>
              <a:t>И волшебная синяя птица,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FF"/>
                </a:solidFill>
                <a:latin typeface="Comic Sans MS" pitchFamily="64" charset="0"/>
              </a:rPr>
              <a:t>Добрые сны тебе принесла</a:t>
            </a: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276600"/>
            <a:ext cx="3276600" cy="299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"/>
            <a:ext cx="3790950" cy="284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657600"/>
            <a:ext cx="2667000" cy="262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" y="609600"/>
            <a:ext cx="457200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Вот лежат в кроватке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Розовые пятки.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Чьи это пятки –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Мягки да сладки?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Прибегут гусятки,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Ущипнут за пятки.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Прячь скорей, не зевай,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Одеяльцем накрывай!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79825"/>
            <a:ext cx="4495800" cy="317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4953000" y="381000"/>
            <a:ext cx="3886200" cy="3124200"/>
          </a:xfrm>
          <a:prstGeom prst="cloudCallout">
            <a:avLst>
              <a:gd name="adj1" fmla="val -61968"/>
              <a:gd name="adj2" fmla="val 69463"/>
            </a:avLst>
          </a:prstGeom>
          <a:solidFill>
            <a:srgbClr val="CCFFCC"/>
          </a:solidFill>
          <a:ln w="5076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914400"/>
            <a:ext cx="3263900" cy="183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57200" y="609600"/>
            <a:ext cx="6324600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Этот пальчик хочет спать,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Этот пальчик — прыг в кровать,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Этот пальчик уж вздремнул,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Этот пальчик уж уснул.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Этот крепко, крепко спит,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 И тебе он спать велит.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60725"/>
            <a:ext cx="4114800" cy="312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09600"/>
            <a:ext cx="13716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988" y="1751013"/>
            <a:ext cx="13716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88" y="3579813"/>
            <a:ext cx="12573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3013" y="4878388"/>
            <a:ext cx="12573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3788" y="3351213"/>
            <a:ext cx="13716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181600"/>
            <a:ext cx="12573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09600" y="533400"/>
            <a:ext cx="457200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Маленькие заиньки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Захотели баиньки,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Захотели баиньки,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Потому что заиньки.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Мы немножечко поспим,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Мы на спинке полежим.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Мы на спинке полежим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И тихонько посопим.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1592263" cy="189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724400"/>
            <a:ext cx="13684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267200"/>
            <a:ext cx="35433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57200"/>
            <a:ext cx="2879725" cy="338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28963" y="762000"/>
            <a:ext cx="30337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Актуальность: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1295400"/>
            <a:ext cx="7848600" cy="368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lvl="1" indent="0">
              <a:spcBef>
                <a:spcPts val="700"/>
              </a:spcBef>
              <a:buSzPct val="75000"/>
              <a:buFont typeface="Wingdings" charset="2"/>
              <a:buChar char="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Режимные процессы(кормление, укладывание на сон, </a:t>
            </a:r>
            <a:r>
              <a:rPr lang="ru-RU" sz="2800" b="1" i="1">
                <a:solidFill>
                  <a:srgbClr val="FF0000"/>
                </a:solidFill>
              </a:rPr>
              <a:t> проведение гигиенических процедур) </a:t>
            </a:r>
          </a:p>
          <a:p>
            <a:pPr marL="457200" lvl="1" indent="0">
              <a:spcBef>
                <a:spcPts val="700"/>
              </a:spcBef>
              <a:buClrTx/>
              <a:buSzPct val="7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</a:rPr>
              <a:t>занимает существенную часть времени бодрствования.</a:t>
            </a:r>
          </a:p>
          <a:p>
            <a:pPr marL="457200" lvl="1" indent="0">
              <a:spcBef>
                <a:spcPts val="700"/>
              </a:spcBef>
              <a:buClrTx/>
              <a:buSzPct val="7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800" b="1" i="1">
                <a:solidFill>
                  <a:srgbClr val="FF0000"/>
                </a:solidFill>
              </a:rPr>
              <a:t> Дети нуждаются в терпеливом обучении и непосредственной помощи взрослого.</a:t>
            </a:r>
            <a:r>
              <a:rPr lang="ru-RU" sz="280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19600"/>
            <a:ext cx="2438400" cy="209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963988" y="1103313"/>
            <a:ext cx="1162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>
                <a:solidFill>
                  <a:srgbClr val="FF0000"/>
                </a:solidFill>
                <a:latin typeface="Comic Sans MS" pitchFamily="64" charset="0"/>
              </a:rPr>
              <a:t>Цель</a:t>
            </a: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: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7238" y="1752600"/>
            <a:ext cx="8234362" cy="167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Повысить педагогическую компетентность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родителей в воспитании у детей раннего возраста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культурно гигиенических навыков.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81400"/>
            <a:ext cx="1900238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200400"/>
            <a:ext cx="2365375" cy="293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57200" y="685800"/>
            <a:ext cx="61722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Руки мою я всегда,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Помогает мне вода.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Чтобы грязи меньше было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Позову на помощь мыло.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81200"/>
            <a:ext cx="4114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33400" y="2438400"/>
            <a:ext cx="4572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Будет мыло пенится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И грязь куда-то денется.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5029200" cy="323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28600"/>
            <a:ext cx="5029200" cy="323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33400" y="914400"/>
            <a:ext cx="54864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Чтобы девочка была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Самой чистенькой всегда,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Помоги водичка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Умыть Катино личико.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09600"/>
            <a:ext cx="2755900" cy="551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 l="-5403"/>
          <a:stretch>
            <a:fillRect/>
          </a:stretch>
        </p:blipFill>
        <p:spPr bwMode="auto">
          <a:xfrm>
            <a:off x="0" y="1600200"/>
            <a:ext cx="44196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 l="-5400"/>
          <a:stretch>
            <a:fillRect/>
          </a:stretch>
        </p:blipFill>
        <p:spPr bwMode="auto">
          <a:xfrm>
            <a:off x="2362200" y="1295400"/>
            <a:ext cx="44577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038600"/>
            <a:ext cx="2895600" cy="245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09600" y="1066800"/>
            <a:ext cx="4572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Знаем, знаем, да–да–да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Где ты прячешься вода.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85800" y="1981200"/>
            <a:ext cx="4572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Лейся понемножку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Прямо на ладошки.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18075"/>
            <a:ext cx="1981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4114800" cy="308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209800"/>
            <a:ext cx="5943600" cy="386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57200" y="990600"/>
            <a:ext cx="4572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Ой водичка хороша!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Хороша водичка!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Накупаем малыша,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Чтобы сияло личико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60575"/>
            <a:ext cx="6176963" cy="408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609600"/>
            <a:ext cx="2362200" cy="151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124200"/>
            <a:ext cx="151765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057400" y="5562600"/>
            <a:ext cx="4572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До чего же хороши,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После ванной малыши!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0"/>
            <a:ext cx="4530725" cy="547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838200"/>
            <a:ext cx="1495425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145732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914400"/>
            <a:ext cx="4572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Тили - час, тили - час,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Вот обед у нас сейчас.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Скушаем за маму ложку,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Скушаем за папу ложку.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 l="9996" t="5988" r="6000" b="7120"/>
          <a:stretch>
            <a:fillRect/>
          </a:stretch>
        </p:blipFill>
        <p:spPr bwMode="auto">
          <a:xfrm>
            <a:off x="685800" y="3276600"/>
            <a:ext cx="3276600" cy="226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800600" y="4191000"/>
            <a:ext cx="36576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Очень каша хороша,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Ели кашу не спеша.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Ложка за ложкой,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FF"/>
                </a:solidFill>
                <a:latin typeface="Comic Sans MS" pitchFamily="64" charset="0"/>
              </a:rPr>
              <a:t>Съели понемножку.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"/>
            <a:ext cx="3257550" cy="357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328</Words>
  <Application>Microsoft Office PowerPoint</Application>
  <PresentationFormat>Экран (4:3)</PresentationFormat>
  <Paragraphs>73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11</cp:revision>
  <cp:lastPrinted>1601-01-01T00:00:00Z</cp:lastPrinted>
  <dcterms:created xsi:type="dcterms:W3CDTF">1601-01-01T00:00:00Z</dcterms:created>
  <dcterms:modified xsi:type="dcterms:W3CDTF">2012-11-13T15:54:32Z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